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8"/>
  </p:notesMasterIdLst>
  <p:handoutMasterIdLst>
    <p:handoutMasterId r:id="rId19"/>
  </p:handoutMasterIdLst>
  <p:sldIdLst>
    <p:sldId id="256" r:id="rId3"/>
    <p:sldId id="283" r:id="rId4"/>
    <p:sldId id="286" r:id="rId5"/>
    <p:sldId id="290" r:id="rId6"/>
    <p:sldId id="287" r:id="rId7"/>
    <p:sldId id="288" r:id="rId8"/>
    <p:sldId id="289" r:id="rId9"/>
    <p:sldId id="295" r:id="rId10"/>
    <p:sldId id="296" r:id="rId11"/>
    <p:sldId id="297" r:id="rId12"/>
    <p:sldId id="298" r:id="rId13"/>
    <p:sldId id="299" r:id="rId14"/>
    <p:sldId id="300" r:id="rId15"/>
    <p:sldId id="275" r:id="rId16"/>
    <p:sldId id="278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ile, Beliyou (IFPRI)" initials="HB(" lastIdx="2" clrIdx="0">
    <p:extLst>
      <p:ext uri="{19B8F6BF-5375-455C-9EA6-DF929625EA0E}">
        <p15:presenceInfo xmlns:p15="http://schemas.microsoft.com/office/powerpoint/2012/main" userId="S-1-5-21-937917569-1289706902-922709458-110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3381" autoAdjust="0"/>
  </p:normalViewPr>
  <p:slideViewPr>
    <p:cSldViewPr>
      <p:cViewPr varScale="1">
        <p:scale>
          <a:sx n="69" d="100"/>
          <a:sy n="69" d="100"/>
        </p:scale>
        <p:origin x="142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86800" y="6400800"/>
            <a:ext cx="68580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561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0915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043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2" r:id="rId6"/>
    <p:sldLayoutId id="2147483690" r:id="rId7"/>
    <p:sldLayoutId id="2147483691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14300" y="1600200"/>
            <a:ext cx="8763000" cy="1143000"/>
          </a:xfrm>
        </p:spPr>
        <p:txBody>
          <a:bodyPr/>
          <a:lstStyle/>
          <a:p>
            <a:r>
              <a:rPr lang="en-US" sz="3600" b="1" dirty="0" smtClean="0"/>
              <a:t>Summary of Farmer Typologies:</a:t>
            </a:r>
          </a:p>
          <a:p>
            <a:r>
              <a:rPr lang="en-US" sz="3600" b="1" dirty="0" smtClean="0"/>
              <a:t>Africa RISING Baseline Survey Data </a:t>
            </a:r>
            <a:endParaRPr lang="en-US" sz="36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62000" y="3048000"/>
            <a:ext cx="7467600" cy="2819400"/>
          </a:xfrm>
        </p:spPr>
        <p:txBody>
          <a:bodyPr/>
          <a:lstStyle/>
          <a:p>
            <a:pPr marL="628650" indent="-514350"/>
            <a:endParaRPr lang="en-US" b="1" dirty="0" smtClean="0">
              <a:solidFill>
                <a:srgbClr val="FF0000"/>
              </a:solidFill>
            </a:endParaRPr>
          </a:p>
          <a:p>
            <a:pPr marL="628650" indent="-514350"/>
            <a:r>
              <a:rPr lang="en-US" b="1" dirty="0" smtClean="0"/>
              <a:t>Carlo Azzarri</a:t>
            </a:r>
          </a:p>
          <a:p>
            <a:pPr marL="628650" indent="-514350"/>
            <a:r>
              <a:rPr lang="en-US" b="1" dirty="0" smtClean="0"/>
              <a:t>IFPRI</a:t>
            </a:r>
          </a:p>
          <a:p>
            <a:pPr marL="628650" indent="-514350"/>
            <a:endParaRPr lang="en-US" b="1" dirty="0"/>
          </a:p>
          <a:p>
            <a:pPr marL="628650" indent="-514350"/>
            <a:r>
              <a:rPr lang="en-US" b="1" dirty="0" smtClean="0"/>
              <a:t>Africa </a:t>
            </a:r>
            <a:r>
              <a:rPr lang="en-US" b="1" dirty="0"/>
              <a:t>RISING M&amp;E Meeting</a:t>
            </a:r>
          </a:p>
          <a:p>
            <a:r>
              <a:rPr lang="en-US" b="1" dirty="0"/>
              <a:t>13-14 November 2014, Arusha, Tanzania</a:t>
            </a:r>
          </a:p>
          <a:p>
            <a:pPr marL="628650" indent="-514350"/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smtClean="0"/>
              <a:t>Ethiopia/3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5904571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Land holding  </a:t>
            </a:r>
            <a:endParaRPr lang="en-US" sz="2800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09600"/>
            <a:ext cx="7971868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5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err="1" smtClean="0"/>
              <a:t>Mali</a:t>
            </a:r>
            <a:r>
              <a:rPr lang="en-US" b="1" dirty="0" smtClean="0"/>
              <a:t> /1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9866" y="6296722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Non-agricultural wealth  </a:t>
            </a:r>
            <a:endParaRPr lang="en-US" sz="2800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914400"/>
            <a:ext cx="8382000" cy="538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6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err="1" smtClean="0"/>
              <a:t>Mali</a:t>
            </a:r>
            <a:r>
              <a:rPr lang="en-US" b="1" dirty="0" smtClean="0"/>
              <a:t>/2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5904571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Land size, cereal production, maize yield </a:t>
            </a:r>
            <a:endParaRPr lang="en-US" sz="2800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8" y="914399"/>
            <a:ext cx="4372532" cy="4114801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268" y="931124"/>
            <a:ext cx="4753532" cy="409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37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err="1" smtClean="0"/>
              <a:t>Mali</a:t>
            </a:r>
            <a:r>
              <a:rPr lang="en-US" b="1" dirty="0" smtClean="0"/>
              <a:t> /3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5904571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Land holding  </a:t>
            </a:r>
            <a:endParaRPr lang="en-US" sz="2800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34" y="679781"/>
            <a:ext cx="85344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08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81000" y="1219200"/>
            <a:ext cx="8534400" cy="685800"/>
          </a:xfrm>
        </p:spPr>
        <p:txBody>
          <a:bodyPr/>
          <a:lstStyle/>
          <a:p>
            <a:pPr marL="114300" indent="0" algn="ctr">
              <a:buNone/>
            </a:pPr>
            <a:r>
              <a:rPr lang="en-US" b="1" dirty="0" smtClean="0"/>
              <a:t>Summary and road ahead </a:t>
            </a:r>
            <a:endParaRPr lang="en-US" b="1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81000" y="1905000"/>
            <a:ext cx="8534400" cy="4724400"/>
          </a:xfrm>
        </p:spPr>
        <p:txBody>
          <a:bodyPr/>
          <a:lstStyle/>
          <a:p>
            <a:r>
              <a:rPr lang="en-US" sz="2400" dirty="0" smtClean="0"/>
              <a:t>Objective of the typologies: good fit between targeted farmers and appropriate interventions</a:t>
            </a:r>
            <a:endParaRPr lang="en-US" sz="2400" dirty="0"/>
          </a:p>
          <a:p>
            <a:r>
              <a:rPr lang="en-US" sz="2400" dirty="0" smtClean="0"/>
              <a:t>Trade-off between intra-cluster and inter-cluster homogeneity, not too few variables, not too many</a:t>
            </a:r>
          </a:p>
          <a:p>
            <a:r>
              <a:rPr lang="en-US" sz="2400" dirty="0" smtClean="0"/>
              <a:t>The present typologies are based on 6 variables:</a:t>
            </a:r>
          </a:p>
          <a:p>
            <a:pPr marL="114300" indent="0">
              <a:buNone/>
            </a:pPr>
            <a:r>
              <a:rPr lang="en-US" sz="2400" dirty="0" smtClean="0"/>
              <a:t>	Non-ag wealth, </a:t>
            </a:r>
            <a:r>
              <a:rPr lang="en-US" sz="2400" dirty="0" err="1" smtClean="0"/>
              <a:t>hh</a:t>
            </a:r>
            <a:r>
              <a:rPr lang="en-US" sz="2400" dirty="0" smtClean="0"/>
              <a:t> size, land size, </a:t>
            </a:r>
            <a:r>
              <a:rPr lang="en-US" sz="2400" dirty="0" smtClean="0"/>
              <a:t>cereals production</a:t>
            </a:r>
            <a:r>
              <a:rPr lang="en-US" sz="2400" dirty="0" smtClean="0"/>
              <a:t>, % </a:t>
            </a:r>
            <a:r>
              <a:rPr lang="en-US" sz="2400" dirty="0" smtClean="0"/>
              <a:t>	prevalence </a:t>
            </a:r>
            <a:r>
              <a:rPr lang="en-US" sz="2400" dirty="0" smtClean="0"/>
              <a:t>of hired labor, total TLU</a:t>
            </a:r>
            <a:endParaRPr lang="en-US" sz="2400" dirty="0"/>
          </a:p>
          <a:p>
            <a:r>
              <a:rPr lang="en-US" sz="2400" dirty="0" smtClean="0"/>
              <a:t>Typologies should be tailored to the type of interventions, local conditions and specific needs…</a:t>
            </a:r>
          </a:p>
          <a:p>
            <a:r>
              <a:rPr lang="en-US" sz="2400" dirty="0" smtClean="0"/>
              <a:t>…let’s sit down and agree on the dimensions to be considered in each mega-site/country/district/</a:t>
            </a:r>
            <a:r>
              <a:rPr lang="en-US" sz="2400" dirty="0" err="1" smtClean="0"/>
              <a:t>woreda</a:t>
            </a:r>
            <a:endParaRPr lang="en-US" sz="2400" dirty="0" smtClean="0"/>
          </a:p>
          <a:p>
            <a:pPr marL="11430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1690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52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smtClean="0"/>
              <a:t>Malawi/1 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5791200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Non-agricultural wealth  </a:t>
            </a:r>
            <a:endParaRPr lang="en-US" sz="2800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86" y="647700"/>
            <a:ext cx="789851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smtClean="0"/>
              <a:t>Malawi/2 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5904571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Land size, cereal production, maize yield </a:t>
            </a:r>
            <a:endParaRPr lang="en-US" sz="2800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"/>
            <a:ext cx="4677332" cy="480060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332" y="600307"/>
            <a:ext cx="4466668" cy="480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31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smtClean="0"/>
              <a:t>Malawi/3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5904571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Land holding  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665429"/>
            <a:ext cx="7467600" cy="541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91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smtClean="0"/>
              <a:t>Tanzania/1 </a:t>
            </a:r>
            <a:endParaRPr lang="en-US" b="1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85800"/>
            <a:ext cx="8305800" cy="5638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9866" y="6296722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Non-agricultural wealth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200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smtClean="0"/>
              <a:t>Tanzania/2 </a:t>
            </a:r>
            <a:endParaRPr lang="en-US" b="1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3" y="823332"/>
            <a:ext cx="4708927" cy="4739268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853068"/>
            <a:ext cx="4419600" cy="47095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3400" y="5904571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Land size, cereal production, maize yield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739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smtClean="0"/>
              <a:t>Tanzania/3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5904571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Land holding  </a:t>
            </a:r>
            <a:endParaRPr lang="en-US" sz="2800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09599"/>
            <a:ext cx="7924800" cy="5294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24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smtClean="0"/>
              <a:t>Ethiopia/1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9866" y="6296722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Non-agricultural wealth  </a:t>
            </a:r>
            <a:endParaRPr lang="en-US" sz="2800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762000"/>
            <a:ext cx="83820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60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smtClean="0"/>
              <a:t>Ethiopia/2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5904571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Land size, cereal production, maize yield </a:t>
            </a:r>
            <a:endParaRPr lang="en-US" sz="2800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8" y="836341"/>
            <a:ext cx="4495800" cy="471882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810" y="836341"/>
            <a:ext cx="4620322" cy="469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6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F2CDDABB-6079-4B58-BA01-38B248FFE8FF}" vid="{D4AFA8C6-0D9F-4951-805A-C34A26834B15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F2CDDABB-6079-4B58-BA01-38B248FFE8FF}" vid="{713B4339-D59B-4FCE-A246-FB3D4F81767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478</TotalTime>
  <Words>133</Words>
  <Application>Microsoft Office PowerPoint</Application>
  <PresentationFormat>On-screen Show (4:3)</PresentationFormat>
  <Paragraphs>42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Cambria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IFPRI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Roberts, Cleophelia (IFPRI)</dc:creator>
  <cp:lastModifiedBy>Azzarri, Carlo (IFPRI)</cp:lastModifiedBy>
  <cp:revision>26</cp:revision>
  <cp:lastPrinted>2011-10-06T11:45:23Z</cp:lastPrinted>
  <dcterms:created xsi:type="dcterms:W3CDTF">2014-10-08T17:30:25Z</dcterms:created>
  <dcterms:modified xsi:type="dcterms:W3CDTF">2014-11-13T08:43:39Z</dcterms:modified>
</cp:coreProperties>
</file>